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66" r:id="rId5"/>
    <p:sldId id="267" r:id="rId6"/>
    <p:sldId id="268" r:id="rId7"/>
    <p:sldId id="256" r:id="rId8"/>
    <p:sldId id="257" r:id="rId9"/>
    <p:sldId id="258" r:id="rId10"/>
    <p:sldId id="259" r:id="rId11"/>
    <p:sldId id="260" r:id="rId12"/>
    <p:sldId id="262" r:id="rId13"/>
    <p:sldId id="261" r:id="rId14"/>
    <p:sldId id="269" r:id="rId15"/>
    <p:sldId id="270" r:id="rId16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87" autoAdjust="0"/>
  </p:normalViewPr>
  <p:slideViewPr>
    <p:cSldViewPr>
      <p:cViewPr varScale="1">
        <p:scale>
          <a:sx n="60" d="100"/>
          <a:sy n="60" d="100"/>
        </p:scale>
        <p:origin x="-18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Intermolecular forces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F12CDFAE-EBD4-49CE-8878-8CF0FDA65A2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218F0100-00C7-4041-B0BE-46F7A8E3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762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Intermolecular forces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34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0AB6B04-2140-444D-91EE-B89021EC54B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340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6E02C4BA-4A79-4F13-BE34-439A3DC6B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806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2C4BA-4A79-4F13-BE34-439A3DC6B0D2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220 Intermolecular forces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8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220 Intermolecular forces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2C4BA-4A79-4F13-BE34-439A3DC6B0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topics.co.uk/jsmol/i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e.gov/genetics-glossary/Base-Pa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Intermolecular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7239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Of differing strengths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3981450"/>
            <a:ext cx="34290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§14.3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Donors and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95599"/>
          </a:xfrm>
        </p:spPr>
        <p:txBody>
          <a:bodyPr/>
          <a:lstStyle/>
          <a:p>
            <a:r>
              <a:rPr lang="en-US" dirty="0" smtClean="0"/>
              <a:t>H-bond </a:t>
            </a:r>
            <a:r>
              <a:rPr lang="en-US" dirty="0" smtClean="0">
                <a:solidFill>
                  <a:schemeClr val="accent2"/>
                </a:solidFill>
              </a:rPr>
              <a:t>donor</a:t>
            </a:r>
            <a:r>
              <a:rPr lang="en-US" dirty="0" smtClean="0"/>
              <a:t>: molecule with the H</a:t>
            </a:r>
          </a:p>
          <a:p>
            <a:pPr lvl="1"/>
            <a:r>
              <a:rPr lang="en-US" dirty="0" smtClean="0"/>
              <a:t>Water </a:t>
            </a:r>
            <a:r>
              <a:rPr lang="en-US" dirty="0" smtClean="0">
                <a:solidFill>
                  <a:schemeClr val="accent2"/>
                </a:solidFill>
              </a:rPr>
              <a:t>H–O–H</a:t>
            </a:r>
          </a:p>
          <a:p>
            <a:pPr lvl="1"/>
            <a:r>
              <a:rPr lang="en-US" dirty="0" smtClean="0"/>
              <a:t>Alcohols  </a:t>
            </a:r>
            <a:r>
              <a:rPr lang="en-US" dirty="0" smtClean="0">
                <a:solidFill>
                  <a:schemeClr val="accent2"/>
                </a:solidFill>
              </a:rPr>
              <a:t>R</a:t>
            </a:r>
            <a:r>
              <a:rPr lang="en-US" baseline="-25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C–O–H</a:t>
            </a:r>
            <a:r>
              <a:rPr lang="en-US" dirty="0" smtClean="0"/>
              <a:t> †</a:t>
            </a:r>
          </a:p>
          <a:p>
            <a:pPr lvl="1"/>
            <a:r>
              <a:rPr lang="en-US" dirty="0" smtClean="0"/>
              <a:t>Carboxylic acids </a:t>
            </a:r>
            <a:r>
              <a:rPr lang="en-US" dirty="0" smtClean="0">
                <a:solidFill>
                  <a:schemeClr val="accent2"/>
                </a:solidFill>
              </a:rPr>
              <a:t>–C(O) –O –H</a:t>
            </a:r>
          </a:p>
          <a:p>
            <a:r>
              <a:rPr lang="en-US" dirty="0" smtClean="0"/>
              <a:t>H-bond </a:t>
            </a:r>
            <a:r>
              <a:rPr lang="en-US" dirty="0" smtClean="0">
                <a:solidFill>
                  <a:schemeClr val="accent2"/>
                </a:solidFill>
              </a:rPr>
              <a:t>acceptor</a:t>
            </a:r>
            <a:r>
              <a:rPr lang="en-US" dirty="0" smtClean="0"/>
              <a:t>: molecule with the electron pair</a:t>
            </a:r>
          </a:p>
          <a:p>
            <a:pPr lvl="1"/>
            <a:r>
              <a:rPr lang="en-US" dirty="0" smtClean="0"/>
              <a:t>Primarily N, O, 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8462" y="4093517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† R = C or 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0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5334000" cy="761999"/>
          </a:xfrm>
        </p:spPr>
        <p:txBody>
          <a:bodyPr>
            <a:normAutofit/>
          </a:bodyPr>
          <a:lstStyle/>
          <a:p>
            <a:r>
              <a:rPr lang="en-US" dirty="0" smtClean="0"/>
              <a:t>Boiling Temperatures, </a:t>
            </a:r>
            <a:r>
              <a:rPr lang="en-US" dirty="0" err="1" smtClean="0"/>
              <a:t>celsius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15023"/>
              </p:ext>
            </p:extLst>
          </p:nvPr>
        </p:nvGraphicFramePr>
        <p:xfrm>
          <a:off x="381000" y="2266950"/>
          <a:ext cx="84582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: −161.6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: 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−33.6</a:t>
                      </a:r>
                      <a:endParaRPr lang="en-US" sz="280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O: 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HF: 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19.5</a:t>
                      </a:r>
                      <a:endParaRPr lang="en-US" sz="280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SiH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: −111.7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: −87.7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S: −60.0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HCl</a:t>
                      </a:r>
                      <a:r>
                        <a:rPr lang="en-US" sz="2800" dirty="0" smtClean="0"/>
                        <a:t>: −85.1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7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Bonding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water molecule has 2 H bond donor sites and 2 H bond acceptor sites</a:t>
            </a:r>
          </a:p>
          <a:p>
            <a:r>
              <a:rPr lang="en-US" dirty="0" smtClean="0"/>
              <a:t>Strong connections between molecules in condensed phase</a:t>
            </a:r>
          </a:p>
          <a:p>
            <a:r>
              <a:rPr lang="en-US" dirty="0" smtClean="0"/>
              <a:t>Interactive structure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https://www.biotopics.co.uk/jsmol/ice.html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048000" cy="2057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 bonding secures the 3-D structures of many biomolecules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44" y="1127444"/>
            <a:ext cx="5431056" cy="404866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600" y="440055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National Human Genome Research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Crystalline</a:t>
            </a:r>
          </a:p>
          <a:p>
            <a:r>
              <a:rPr lang="en-US" dirty="0" smtClean="0"/>
              <a:t>Glassy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Ionic</a:t>
            </a:r>
          </a:p>
          <a:p>
            <a:pPr lvl="1"/>
            <a:r>
              <a:rPr lang="en-US" dirty="0" smtClean="0"/>
              <a:t>Hard, high-melting and boiling</a:t>
            </a:r>
          </a:p>
          <a:p>
            <a:r>
              <a:rPr lang="en-US" dirty="0" smtClean="0"/>
              <a:t>Metallic</a:t>
            </a:r>
          </a:p>
          <a:p>
            <a:pPr lvl="1"/>
            <a:r>
              <a:rPr lang="en-US" dirty="0" smtClean="0"/>
              <a:t>Conductive, lustrous, malleable and ductile</a:t>
            </a:r>
          </a:p>
          <a:p>
            <a:r>
              <a:rPr lang="en-US" dirty="0" smtClean="0"/>
              <a:t>Molecular</a:t>
            </a:r>
          </a:p>
          <a:p>
            <a:pPr lvl="1"/>
            <a:r>
              <a:rPr lang="en-US" dirty="0" smtClean="0"/>
              <a:t>Low-melting</a:t>
            </a:r>
          </a:p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309718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 Attraction (</a:t>
            </a:r>
            <a:r>
              <a:rPr lang="en-US" dirty="0" err="1" smtClean="0"/>
              <a:t>Keesom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685799"/>
          </a:xfrm>
        </p:spPr>
        <p:txBody>
          <a:bodyPr/>
          <a:lstStyle/>
          <a:p>
            <a:r>
              <a:rPr lang="en-US" dirty="0" smtClean="0"/>
              <a:t>Dipolar molecules can adopt attractive orientations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98179" y="1847850"/>
            <a:ext cx="1524000" cy="1104900"/>
            <a:chOff x="1198179" y="1847850"/>
            <a:chExt cx="1524000" cy="11049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274379" y="2381250"/>
              <a:ext cx="1371600" cy="5715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</a:rPr>
                <a:t>H–C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N: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1198179" y="1847850"/>
              <a:ext cx="15240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:N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</a:rPr>
                <a:t>C–H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76400" y="3371850"/>
            <a:ext cx="4997551" cy="732440"/>
            <a:chOff x="1676400" y="3371850"/>
            <a:chExt cx="4997551" cy="73244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676400" y="3371850"/>
              <a:ext cx="1371600" cy="5715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</a:rPr>
                <a:t>H–C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N: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 rot="265152">
              <a:off x="2895600" y="3371850"/>
              <a:ext cx="1371600" cy="5715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</a:rPr>
                <a:t>H–C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N: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 rot="493044">
              <a:off x="4148600" y="3532790"/>
              <a:ext cx="1371600" cy="5715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</a:rPr>
                <a:t>H–C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N: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 rot="20876816">
              <a:off x="5302351" y="3463542"/>
              <a:ext cx="1371600" cy="5715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>
                  <a:solidFill>
                    <a:schemeClr val="bg2"/>
                  </a:solidFill>
                </a:rPr>
                <a:t>H–C</a:t>
              </a:r>
              <a:r>
                <a:rPr lang="en-US" dirty="0" smtClean="0">
                  <a:solidFill>
                    <a:schemeClr val="bg2"/>
                  </a:solidFill>
                  <a:latin typeface="Times New Roman"/>
                  <a:cs typeface="Times New Roman"/>
                </a:rPr>
                <a:t>≡</a:t>
              </a:r>
              <a:r>
                <a:rPr lang="en-US" dirty="0" smtClean="0">
                  <a:solidFill>
                    <a:schemeClr val="bg2"/>
                  </a:solidFill>
                  <a:cs typeface="Times New Roman"/>
                </a:rPr>
                <a:t>N: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2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752599"/>
          </a:xfrm>
        </p:spPr>
        <p:txBody>
          <a:bodyPr/>
          <a:lstStyle/>
          <a:p>
            <a:r>
              <a:rPr lang="en-US" dirty="0" smtClean="0"/>
              <a:t>Much weaker than covalent bonds</a:t>
            </a:r>
          </a:p>
          <a:p>
            <a:r>
              <a:rPr lang="en-US" dirty="0" smtClean="0"/>
              <a:t>Unimportant in gas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Dispersion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non-polar electron orbitals are only nonpolar on average over </a:t>
            </a:r>
            <a:r>
              <a:rPr lang="en-US" dirty="0"/>
              <a:t>time </a:t>
            </a:r>
            <a:endParaRPr lang="en-US" dirty="0" smtClean="0"/>
          </a:p>
          <a:p>
            <a:r>
              <a:rPr lang="en-US" dirty="0" smtClean="0"/>
              <a:t>Any electron-nucleus pair is a constantly </a:t>
            </a:r>
            <a:r>
              <a:rPr lang="en-US" dirty="0" smtClean="0">
                <a:solidFill>
                  <a:schemeClr val="accent2"/>
                </a:solidFill>
              </a:rPr>
              <a:t>fluctuating dipole</a:t>
            </a:r>
          </a:p>
          <a:p>
            <a:r>
              <a:rPr lang="en-US" dirty="0" smtClean="0"/>
              <a:t>Electrons </a:t>
            </a:r>
            <a:r>
              <a:rPr lang="en-US" dirty="0" smtClean="0">
                <a:solidFill>
                  <a:schemeClr val="accent2"/>
                </a:solidFill>
              </a:rPr>
              <a:t>correlate</a:t>
            </a:r>
            <a:r>
              <a:rPr lang="en-US" dirty="0" smtClean="0"/>
              <a:t> their motion to produce a weak attraction</a:t>
            </a:r>
          </a:p>
          <a:p>
            <a:r>
              <a:rPr lang="en-US" dirty="0" smtClean="0"/>
              <a:t>Very weak, but </a:t>
            </a:r>
            <a:r>
              <a:rPr lang="en-US" dirty="0" smtClean="0">
                <a:solidFill>
                  <a:schemeClr val="accent2"/>
                </a:solidFill>
              </a:rPr>
              <a:t>attractive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Dipole-Induced Dipole (Debye)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Polarizable electron cloud distorts in response to an external field, such as from a dipole</a:t>
            </a:r>
          </a:p>
          <a:p>
            <a:r>
              <a:rPr lang="en-US" dirty="0" smtClean="0"/>
              <a:t>Weak, but not as weak as London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der Waals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Catch-all term for London, </a:t>
            </a:r>
            <a:r>
              <a:rPr lang="en-US" dirty="0" err="1" smtClean="0"/>
              <a:t>Keesom</a:t>
            </a:r>
            <a:r>
              <a:rPr lang="en-US" dirty="0" smtClean="0"/>
              <a:t>, Debye, and related forces</a:t>
            </a:r>
          </a:p>
          <a:p>
            <a:r>
              <a:rPr lang="en-US" dirty="0" smtClean="0"/>
              <a:t>Weak, short-range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Hydrogen Bonding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523999"/>
          </a:xfrm>
        </p:spPr>
        <p:txBody>
          <a:bodyPr/>
          <a:lstStyle/>
          <a:p>
            <a:r>
              <a:rPr lang="en-US" dirty="0" smtClean="0"/>
              <a:t>Intermolecular attraction between an H atom bonded to  an electronegative atom and a non-bonding electron pair on an electronegative atom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64898" y="4378254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H</a:t>
            </a:r>
            <a:endParaRPr lang="en-US" sz="2800" dirty="0">
              <a:solidFill>
                <a:schemeClr val="accent2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296660" y="2687320"/>
            <a:ext cx="2683042" cy="2047200"/>
            <a:chOff x="3296660" y="2687320"/>
            <a:chExt cx="2683042" cy="2047200"/>
          </a:xfrm>
        </p:grpSpPr>
        <p:grpSp>
          <p:nvGrpSpPr>
            <p:cNvPr id="33" name="Group 32"/>
            <p:cNvGrpSpPr/>
            <p:nvPr/>
          </p:nvGrpSpPr>
          <p:grpSpPr>
            <a:xfrm>
              <a:off x="4363402" y="3954780"/>
              <a:ext cx="1616300" cy="779740"/>
              <a:chOff x="4363402" y="3954780"/>
              <a:chExt cx="1616300" cy="77974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892853" y="3954780"/>
                <a:ext cx="4171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363402" y="4211300"/>
                <a:ext cx="4171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/>
                    </a:solidFill>
                  </a:rPr>
                  <a:t>H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562600" y="4097594"/>
                <a:ext cx="4171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/>
                    </a:solidFill>
                  </a:rPr>
                  <a:t>H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V="1">
                <a:off x="4684302" y="4248150"/>
                <a:ext cx="299178" cy="15240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7" idx="1"/>
              </p:cNvCxnSpPr>
              <p:nvPr/>
            </p:nvCxnSpPr>
            <p:spPr>
              <a:xfrm>
                <a:off x="5252757" y="4217015"/>
                <a:ext cx="309843" cy="142189"/>
              </a:xfrm>
              <a:prstGeom prst="line">
                <a:avLst/>
              </a:prstGeom>
              <a:ln w="28575">
                <a:solidFill>
                  <a:schemeClr val="tx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236611" y="4315746"/>
                <a:ext cx="249789" cy="237204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4892853" y="383971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••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296660" y="2687320"/>
              <a:ext cx="1803942" cy="1011158"/>
              <a:chOff x="3296660" y="2687320"/>
              <a:chExt cx="1803942" cy="1011158"/>
            </a:xfrm>
          </p:grpSpPr>
          <p:sp>
            <p:nvSpPr>
              <p:cNvPr id="30" name="TextBox 29"/>
              <p:cNvSpPr txBox="1"/>
              <p:nvPr/>
            </p:nvSpPr>
            <p:spPr>
              <a:xfrm rot="724410">
                <a:off x="4108500" y="2687320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••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3296660" y="2780268"/>
                <a:ext cx="1803942" cy="918210"/>
                <a:chOff x="3088911" y="2927360"/>
                <a:chExt cx="1803942" cy="91821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475751" y="3322350"/>
                  <a:ext cx="41710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accent2"/>
                      </a:solidFill>
                    </a:rPr>
                    <a:t>H</a:t>
                  </a:r>
                  <a:endParaRPr lang="en-US" sz="28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845290" y="2927360"/>
                  <a:ext cx="42191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accent2"/>
                      </a:solidFill>
                    </a:rPr>
                    <a:t>O</a:t>
                  </a:r>
                  <a:endParaRPr lang="en-US" sz="28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088911" y="2927360"/>
                  <a:ext cx="41710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accent2"/>
                      </a:solidFill>
                    </a:rPr>
                    <a:t>H</a:t>
                  </a:r>
                  <a:endParaRPr lang="en-US" sz="2800" dirty="0">
                    <a:solidFill>
                      <a:schemeClr val="accent2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stCxn id="10" idx="3"/>
                  <a:endCxn id="9" idx="1"/>
                </p:cNvCxnSpPr>
                <p:nvPr/>
              </p:nvCxnSpPr>
              <p:spPr>
                <a:xfrm>
                  <a:off x="3506013" y="3188970"/>
                  <a:ext cx="339277" cy="0"/>
                </a:xfrm>
                <a:prstGeom prst="line">
                  <a:avLst/>
                </a:prstGeom>
                <a:ln w="381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4191000" y="3257550"/>
                  <a:ext cx="339277" cy="193030"/>
                </a:xfrm>
                <a:prstGeom prst="line">
                  <a:avLst/>
                </a:prstGeom>
                <a:ln w="381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 rot="868523">
                  <a:off x="3812137" y="3178084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/>
                      </a:solidFill>
                    </a:rPr>
                    <a:t>••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p:grpSp>
        </p:grpSp>
        <p:cxnSp>
          <p:nvCxnSpPr>
            <p:cNvPr id="35" name="Straight Connector 34"/>
            <p:cNvCxnSpPr/>
            <p:nvPr/>
          </p:nvCxnSpPr>
          <p:spPr>
            <a:xfrm>
              <a:off x="4924919" y="3562350"/>
              <a:ext cx="117122" cy="392430"/>
            </a:xfrm>
            <a:prstGeom prst="line">
              <a:avLst/>
            </a:prstGeom>
            <a:ln w="2857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370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dipole-dipole attraction</a:t>
            </a:r>
          </a:p>
          <a:p>
            <a:pPr lvl="1"/>
            <a:r>
              <a:rPr lang="en-US" dirty="0" smtClean="0"/>
              <a:t>Partial + charge at </a:t>
            </a:r>
            <a:r>
              <a:rPr lang="en-US" dirty="0" smtClean="0">
                <a:solidFill>
                  <a:schemeClr val="accent2"/>
                </a:solidFill>
              </a:rPr>
              <a:t>H</a:t>
            </a:r>
          </a:p>
          <a:p>
            <a:pPr lvl="1"/>
            <a:r>
              <a:rPr lang="en-US" dirty="0" smtClean="0"/>
              <a:t>Partial </a:t>
            </a:r>
            <a:r>
              <a:rPr lang="en-US" dirty="0" smtClean="0">
                <a:cs typeface="Arial"/>
              </a:rPr>
              <a:t>− charge at </a:t>
            </a:r>
            <a:r>
              <a:rPr lang="en-US" dirty="0" smtClean="0">
                <a:solidFill>
                  <a:schemeClr val="accent2"/>
                </a:solidFill>
                <a:cs typeface="Arial"/>
              </a:rPr>
              <a:t>lone pair</a:t>
            </a:r>
          </a:p>
          <a:p>
            <a:r>
              <a:rPr lang="en-US" dirty="0" smtClean="0">
                <a:cs typeface="Arial"/>
              </a:rPr>
              <a:t>Possible covalent character</a:t>
            </a:r>
          </a:p>
          <a:p>
            <a:pPr lvl="1"/>
            <a:r>
              <a:rPr lang="en-US" dirty="0" smtClean="0">
                <a:cs typeface="Arial"/>
              </a:rPr>
              <a:t>Allows electron delocalization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">
      <a:dk1>
        <a:srgbClr val="000066"/>
      </a:dk1>
      <a:lt1>
        <a:srgbClr val="FFFFFF"/>
      </a:lt1>
      <a:dk2>
        <a:srgbClr val="000066"/>
      </a:dk2>
      <a:lt2>
        <a:srgbClr val="000000"/>
      </a:lt2>
      <a:accent1>
        <a:srgbClr val="7030A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353</Words>
  <Application>Microsoft Office PowerPoint</Application>
  <PresentationFormat>On-screen Show (16:9)</PresentationFormat>
  <Paragraphs>85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Intermolecular Forces</vt:lpstr>
      <vt:lpstr>Dipole-Dipole Attraction (Keesom)</vt:lpstr>
      <vt:lpstr>Dipole-Dipole Attraction</vt:lpstr>
      <vt:lpstr>London Dispersion Forces</vt:lpstr>
      <vt:lpstr>Dipole-Induced Dipole (Debye)</vt:lpstr>
      <vt:lpstr>van der Waals forces</vt:lpstr>
      <vt:lpstr>Hydrogen Bonding</vt:lpstr>
      <vt:lpstr>Hydrogen Bonds</vt:lpstr>
      <vt:lpstr>Attraction</vt:lpstr>
      <vt:lpstr>Donors and Acceptors</vt:lpstr>
      <vt:lpstr>Significance</vt:lpstr>
      <vt:lpstr>H Bonding in Water</vt:lpstr>
      <vt:lpstr>Significance</vt:lpstr>
      <vt:lpstr>Classes of Solids</vt:lpstr>
      <vt:lpstr>Crystalline Solids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25</cp:revision>
  <cp:lastPrinted>2023-03-03T13:11:36Z</cp:lastPrinted>
  <dcterms:created xsi:type="dcterms:W3CDTF">2021-03-23T14:54:54Z</dcterms:created>
  <dcterms:modified xsi:type="dcterms:W3CDTF">2023-03-03T13:58:20Z</dcterms:modified>
</cp:coreProperties>
</file>